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</p:sldIdLst>
  <p:sldSz cy="3981450" cx="7620000"/>
  <p:notesSz cx="6858000" cy="9144000"/>
  <p:embeddedFontLs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54">
          <p15:clr>
            <a:srgbClr val="A4A3A4"/>
          </p15:clr>
        </p15:guide>
        <p15:guide id="2" pos="2400">
          <p15:clr>
            <a:srgbClr val="A4A3A4"/>
          </p15:clr>
        </p15:guide>
      </p15:sldGuideLst>
    </p:ext>
    <p:ext uri="GoogleSlidesCustomDataVersion2">
      <go:slidesCustomData xmlns:go="http://customooxmlschemas.google.com/" r:id="rId74" roundtripDataSignature="AMtx7minAcC9djjGf5BZ28F101mgF16b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54" orient="horz"/>
        <p:guide pos="2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74" Type="http://customschemas.google.com/relationships/presentationmetadata" Target="meta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47957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1" name="Google Shape;431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4" name="Google Shape;464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5" name="Google Shape;475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6" name="Google Shape;486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7" name="Google Shape;49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9" name="Google Shape;519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0" name="Google Shape;530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4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4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2" name="Google Shape;552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4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3" name="Google Shape;563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4" name="Google Shape;574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5" name="Google Shape;585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5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6" name="Google Shape;596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7" name="Google Shape;607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5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8" name="Google Shape;618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30556d74195_0_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9" name="Google Shape;629;g30556d7419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54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0" name="Google Shape;640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55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1" name="Google Shape;651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5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2" name="Google Shape;662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5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3" name="Google Shape;673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5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4" name="Google Shape;684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5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5" name="Google Shape;695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60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6" name="Google Shape;706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61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7" name="Google Shape;717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62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8" name="Google Shape;728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63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9" name="Google Shape;739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3b5254950cc_0_1:notes"/>
          <p:cNvSpPr/>
          <p:nvPr>
            <p:ph idx="2" type="sldImg"/>
          </p:nvPr>
        </p:nvSpPr>
        <p:spPr>
          <a:xfrm>
            <a:off x="147638" y="685800"/>
            <a:ext cx="6562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0" name="Google Shape;750;g3b5254950c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/>
          <p:nvPr>
            <p:ph idx="2" type="sldImg"/>
          </p:nvPr>
        </p:nvSpPr>
        <p:spPr>
          <a:xfrm>
            <a:off x="147638" y="685800"/>
            <a:ext cx="65627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5"/>
          <p:cNvSpPr txBox="1"/>
          <p:nvPr>
            <p:ph type="ctrTitle"/>
          </p:nvPr>
        </p:nvSpPr>
        <p:spPr>
          <a:xfrm>
            <a:off x="259757" y="576356"/>
            <a:ext cx="71004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" name="Google Shape;11;p65"/>
          <p:cNvSpPr txBox="1"/>
          <p:nvPr>
            <p:ph idx="1" type="subTitle"/>
          </p:nvPr>
        </p:nvSpPr>
        <p:spPr>
          <a:xfrm>
            <a:off x="259750" y="2193823"/>
            <a:ext cx="7100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2" name="Google Shape;12;p6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4"/>
          <p:cNvSpPr txBox="1"/>
          <p:nvPr>
            <p:ph hasCustomPrompt="1" type="title"/>
          </p:nvPr>
        </p:nvSpPr>
        <p:spPr>
          <a:xfrm>
            <a:off x="259750" y="856223"/>
            <a:ext cx="71004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r>
              <a:t>xx%</a:t>
            </a:r>
          </a:p>
        </p:txBody>
      </p:sp>
      <p:sp>
        <p:nvSpPr>
          <p:cNvPr id="46" name="Google Shape;46;p74"/>
          <p:cNvSpPr txBox="1"/>
          <p:nvPr>
            <p:ph idx="1" type="body"/>
          </p:nvPr>
        </p:nvSpPr>
        <p:spPr>
          <a:xfrm>
            <a:off x="259750" y="2440056"/>
            <a:ext cx="7100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7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5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6"/>
          <p:cNvSpPr txBox="1"/>
          <p:nvPr>
            <p:ph type="title"/>
          </p:nvPr>
        </p:nvSpPr>
        <p:spPr>
          <a:xfrm>
            <a:off x="259750" y="1664917"/>
            <a:ext cx="710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15" name="Google Shape;15;p66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7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18" name="Google Shape;18;p67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9" name="Google Shape;19;p67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8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2" name="Google Shape;22;p68"/>
          <p:cNvSpPr txBox="1"/>
          <p:nvPr>
            <p:ph idx="1" type="body"/>
          </p:nvPr>
        </p:nvSpPr>
        <p:spPr>
          <a:xfrm>
            <a:off x="25975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3" name="Google Shape;23;p68"/>
          <p:cNvSpPr txBox="1"/>
          <p:nvPr>
            <p:ph idx="2" type="body"/>
          </p:nvPr>
        </p:nvSpPr>
        <p:spPr>
          <a:xfrm>
            <a:off x="4027000" y="892101"/>
            <a:ext cx="33333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" name="Google Shape;24;p68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9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/>
        </p:txBody>
      </p:sp>
      <p:sp>
        <p:nvSpPr>
          <p:cNvPr id="27" name="Google Shape;27;p69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0"/>
          <p:cNvSpPr txBox="1"/>
          <p:nvPr>
            <p:ph type="title"/>
          </p:nvPr>
        </p:nvSpPr>
        <p:spPr>
          <a:xfrm>
            <a:off x="259750" y="430076"/>
            <a:ext cx="234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" name="Google Shape;30;p70"/>
          <p:cNvSpPr txBox="1"/>
          <p:nvPr>
            <p:ph idx="1" type="body"/>
          </p:nvPr>
        </p:nvSpPr>
        <p:spPr>
          <a:xfrm>
            <a:off x="259750" y="1075653"/>
            <a:ext cx="2340000" cy="24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31" name="Google Shape;31;p70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1"/>
          <p:cNvSpPr txBox="1"/>
          <p:nvPr>
            <p:ph type="title"/>
          </p:nvPr>
        </p:nvSpPr>
        <p:spPr>
          <a:xfrm>
            <a:off x="408542" y="348449"/>
            <a:ext cx="5306400" cy="3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4" name="Google Shape;34;p71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2"/>
          <p:cNvSpPr/>
          <p:nvPr/>
        </p:nvSpPr>
        <p:spPr>
          <a:xfrm>
            <a:off x="3810000" y="-97"/>
            <a:ext cx="3810000" cy="3981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2"/>
          <p:cNvSpPr txBox="1"/>
          <p:nvPr>
            <p:ph type="title"/>
          </p:nvPr>
        </p:nvSpPr>
        <p:spPr>
          <a:xfrm>
            <a:off x="221250" y="954569"/>
            <a:ext cx="3371100" cy="11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8" name="Google Shape;38;p72"/>
          <p:cNvSpPr txBox="1"/>
          <p:nvPr>
            <p:ph idx="1" type="subTitle"/>
          </p:nvPr>
        </p:nvSpPr>
        <p:spPr>
          <a:xfrm>
            <a:off x="221250" y="2169788"/>
            <a:ext cx="3371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39" name="Google Shape;39;p72"/>
          <p:cNvSpPr txBox="1"/>
          <p:nvPr>
            <p:ph idx="2" type="body"/>
          </p:nvPr>
        </p:nvSpPr>
        <p:spPr>
          <a:xfrm>
            <a:off x="4116250" y="560488"/>
            <a:ext cx="3197400" cy="286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72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3"/>
          <p:cNvSpPr txBox="1"/>
          <p:nvPr>
            <p:ph idx="1" type="body"/>
          </p:nvPr>
        </p:nvSpPr>
        <p:spPr>
          <a:xfrm>
            <a:off x="259750" y="3274778"/>
            <a:ext cx="4998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43" name="Google Shape;43;p73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4"/>
          <p:cNvSpPr txBox="1"/>
          <p:nvPr>
            <p:ph type="title"/>
          </p:nvPr>
        </p:nvSpPr>
        <p:spPr>
          <a:xfrm>
            <a:off x="259750" y="344482"/>
            <a:ext cx="71004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4"/>
          <p:cNvSpPr txBox="1"/>
          <p:nvPr>
            <p:ph idx="1" type="body"/>
          </p:nvPr>
        </p:nvSpPr>
        <p:spPr>
          <a:xfrm>
            <a:off x="259750" y="892101"/>
            <a:ext cx="7100400" cy="26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normAutofit/>
          </a:bodyPr>
          <a:lstStyle>
            <a:lvl1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4"/>
          <p:cNvSpPr txBox="1"/>
          <p:nvPr>
            <p:ph idx="12" type="sldNum"/>
          </p:nvPr>
        </p:nvSpPr>
        <p:spPr>
          <a:xfrm>
            <a:off x="7060382" y="3609676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375" lIns="74375" spcFirstLastPara="1" rIns="74375" wrap="square" tIns="7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sdgs.un.org/goals/goal4" TargetMode="External"/><Relationship Id="rId4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sparceurope.org/" TargetMode="External"/><Relationship Id="rId7" Type="http://schemas.openxmlformats.org/officeDocument/2006/relationships/hyperlink" Target="https://creativecommons.org/licenses/by/4.0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6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6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6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6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6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6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6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6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6.png"/></Relationships>
</file>

<file path=ppt/slides/_rels/slide64.xml.rels><?xml version="1.0" encoding="UTF-8" standalone="yes"?><Relationships xmlns="http://schemas.openxmlformats.org/package/2006/relationships"><Relationship Id="rId11" Type="http://schemas.openxmlformats.org/officeDocument/2006/relationships/hyperlink" Target="https://sparceurope.org/what-we-do/open-education/europeannetwork-openeducation-librarians/" TargetMode="External"/><Relationship Id="rId10" Type="http://schemas.openxmlformats.org/officeDocument/2006/relationships/hyperlink" Target="https://sparceurope.org/" TargetMode="External"/><Relationship Id="rId13" Type="http://schemas.openxmlformats.org/officeDocument/2006/relationships/hyperlink" Target="https://creativecommons.org/licenses/by/4.0/" TargetMode="External"/><Relationship Id="rId12" Type="http://schemas.openxmlformats.org/officeDocument/2006/relationships/hyperlink" Target="https://sparceurope.org/what-we-do/open-education/europeannetwork-openeducation-librarians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9" Type="http://schemas.openxmlformats.org/officeDocument/2006/relationships/hyperlink" Target="https://sparceurope.org/" TargetMode="External"/><Relationship Id="rId15" Type="http://schemas.openxmlformats.org/officeDocument/2006/relationships/hyperlink" Target="https://creativecommons.org/licenses/by/4.0/" TargetMode="External"/><Relationship Id="rId14" Type="http://schemas.openxmlformats.org/officeDocument/2006/relationships/hyperlink" Target="https://creativecommons.org/licenses/by/4.0/" TargetMode="External"/><Relationship Id="rId1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doi.org/10.5281/zenodo.5568482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3733157" y="340450"/>
            <a:ext cx="33033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Tacar Uirlisí ENOEL</a:t>
            </a:r>
            <a:endParaRPr/>
          </a:p>
        </p:txBody>
      </p:sp>
      <p:sp>
        <p:nvSpPr>
          <p:cNvPr id="55" name="Google Shape;55;p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481118" y="541800"/>
            <a:ext cx="3145800" cy="1338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322900" y="2433300"/>
            <a:ext cx="6988500" cy="7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21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Úsáid ár dteimpléid chun tacú le Oideachas Oscailte</a:t>
            </a:r>
            <a:endParaRPr b="1" i="0" sz="2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"/>
          <p:cNvSpPr txBox="1"/>
          <p:nvPr/>
        </p:nvSpPr>
        <p:spPr>
          <a:xfrm>
            <a:off x="1907849" y="318675"/>
            <a:ext cx="5366839" cy="95042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 chóir go mbeadh Acmhainní Oideachais Oscailte (OER):</a:t>
            </a:r>
            <a:endParaRPr/>
          </a:p>
        </p:txBody>
      </p:sp>
      <p:sp>
        <p:nvSpPr>
          <p:cNvPr id="153" name="Google Shape;153;p1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0"/>
          <p:cNvSpPr txBox="1"/>
          <p:nvPr/>
        </p:nvSpPr>
        <p:spPr>
          <a:xfrm>
            <a:off x="1907850" y="1512150"/>
            <a:ext cx="4972800" cy="1612141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"inrochtana ag am ar bith agus áit ar bith do gach duine, lena n-áirítear daoine faoi mhíchumas agus daoine aonair a thagann ó ghrúpaí imeallaithe nó faoi mhíbhuntáiste."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0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endParaRPr/>
          </a:p>
        </p:txBody>
      </p:sp>
      <p:sp>
        <p:nvSpPr>
          <p:cNvPr id="156" name="Google Shape;156;p10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7" name="Google Shape;15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8" name="Google Shape;158;p1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9" name="Google Shape;159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0"/>
          <p:cNvSpPr txBox="1"/>
          <p:nvPr/>
        </p:nvSpPr>
        <p:spPr>
          <a:xfrm>
            <a:off x="257506" y="268503"/>
            <a:ext cx="2055600" cy="7540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"/>
          <p:cNvSpPr txBox="1"/>
          <p:nvPr/>
        </p:nvSpPr>
        <p:spPr>
          <a:xfrm>
            <a:off x="1908000" y="333975"/>
            <a:ext cx="4743300" cy="95042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hAcmhainní Oideachais Oscailte (OER):</a:t>
            </a:r>
            <a:endParaRPr/>
          </a:p>
        </p:txBody>
      </p:sp>
      <p:sp>
        <p:nvSpPr>
          <p:cNvPr id="166" name="Google Shape;166;p1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1"/>
          <p:cNvSpPr txBox="1"/>
          <p:nvPr/>
        </p:nvSpPr>
        <p:spPr>
          <a:xfrm>
            <a:off x="1908000" y="1485823"/>
            <a:ext cx="4743300" cy="2188453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“cabhrú le freastal ar riachtanais foghlaimeoirí aonair agus comhionannas inscne a chur chun cinn go héifeachtach agus cuir chuige nuálacha oideolaíocha, didactical agus modheolaíochta a dhreasú."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9" name="Google Shape;169;p1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0" name="Google Shape;17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1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endParaRPr/>
          </a:p>
        </p:txBody>
      </p:sp>
      <p:sp>
        <p:nvSpPr>
          <p:cNvPr id="172" name="Google Shape;172;p11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257506" y="268503"/>
            <a:ext cx="2055600" cy="7540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"/>
          <p:cNvSpPr txBox="1"/>
          <p:nvPr/>
        </p:nvSpPr>
        <p:spPr>
          <a:xfrm>
            <a:off x="1724600" y="80978"/>
            <a:ext cx="5637900" cy="11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100"/>
              </a:spcBef>
              <a:spcAft>
                <a:spcPts val="31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Oideachas Oscailte = OER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modheolaíochtaí oideolaíocha cuí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cuspóirí foghlama dea-dheartha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éagsúlacht gníomhaíochtaí foghlama </a:t>
            </a:r>
            <a:r>
              <a:rPr b="1" i="0" lang="en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=</a:t>
            </a:r>
            <a:endParaRPr/>
          </a:p>
        </p:txBody>
      </p:sp>
      <p:sp>
        <p:nvSpPr>
          <p:cNvPr id="179" name="Google Shape;179;p1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2"/>
          <p:cNvSpPr txBox="1"/>
          <p:nvPr/>
        </p:nvSpPr>
        <p:spPr>
          <a:xfrm>
            <a:off x="1755600" y="1459338"/>
            <a:ext cx="5511900" cy="2170756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"réimse níos leithne de roghanna oideolaíocha nuálacha chun oideachasóirí agus foghlaimeoirí araon a mhealladh le bheith ina rannpháirtithe níos gníomhaí i bpróisis oideachais agus cruthaitheoirí ábhair mar bhaill de shochaithe eolais éagsúla agus cuimsitheacha."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Google Shape;182;p1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3" name="Google Shape;18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2"/>
          <p:cNvSpPr txBox="1"/>
          <p:nvPr/>
        </p:nvSpPr>
        <p:spPr>
          <a:xfrm>
            <a:off x="1755600" y="2937042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endParaRPr/>
          </a:p>
        </p:txBody>
      </p:sp>
      <p:sp>
        <p:nvSpPr>
          <p:cNvPr id="185" name="Google Shape;185;p12"/>
          <p:cNvSpPr txBox="1"/>
          <p:nvPr/>
        </p:nvSpPr>
        <p:spPr>
          <a:xfrm>
            <a:off x="1755600" y="3096889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12"/>
          <p:cNvSpPr txBox="1"/>
          <p:nvPr/>
        </p:nvSpPr>
        <p:spPr>
          <a:xfrm>
            <a:off x="257506" y="268503"/>
            <a:ext cx="1467088" cy="7540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3"/>
          <p:cNvSpPr txBox="1"/>
          <p:nvPr/>
        </p:nvSpPr>
        <p:spPr>
          <a:xfrm>
            <a:off x="2634100" y="856500"/>
            <a:ext cx="5088300" cy="16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Rochtain bhuan a chinntiú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Beidh mic léinn in ann teacht ar acmhainní fiú tar éis dóibh a gcúrsa a chríochnú.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1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p1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5" name="Google Shape;19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3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4"/>
          <p:cNvSpPr txBox="1"/>
          <p:nvPr/>
        </p:nvSpPr>
        <p:spPr>
          <a:xfrm>
            <a:off x="2596600" y="477875"/>
            <a:ext cx="5038200" cy="26571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Cuimsiú tacaíochta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chur in oiriúint chun próifílí agus cásanna na mic léinn a léiriú, chun aghaidh a thabhairt ar riachtanais chuimsithe ag leibhéil éagsúla.</a:t>
            </a:r>
            <a:endParaRPr/>
          </a:p>
        </p:txBody>
      </p:sp>
      <p:sp>
        <p:nvSpPr>
          <p:cNvPr id="204" name="Google Shape;204;p1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1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6" name="Google Shape;20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1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4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5"/>
          <p:cNvSpPr txBox="1"/>
          <p:nvPr/>
        </p:nvSpPr>
        <p:spPr>
          <a:xfrm>
            <a:off x="2529550" y="55513"/>
            <a:ext cx="5090450" cy="33008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Éagsúlú foghlama a chur chun cinn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25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inrochtana ó gach áit ag am ar bith, arís agus arís eile (agus ná déan beagmheas ar luach an athrá!), agus ó ghléasanna agus formáidí éagsúla. Tacaíonn OER freisin le socruithe foghlama seachfhoirmiúla agus nach bhfuil chomh foirmiúil.</a:t>
            </a:r>
            <a:endParaRPr b="0" i="0" sz="22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Google Shape;216;p1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7" name="Google Shape;21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5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6"/>
          <p:cNvSpPr txBox="1"/>
          <p:nvPr/>
        </p:nvSpPr>
        <p:spPr>
          <a:xfrm>
            <a:off x="2611550" y="518725"/>
            <a:ext cx="5088300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ar feadh an tsaoil a chur chun cinn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ar fáil do gach duine de gach aois, ag am ar bith is mian le duine ar bith rud éigin a fhoghlaim nó dul ar ais chuig rud éigin chun cuimhne a athnuachan.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6" name="Google Shape;226;p1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1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8" name="Google Shape;22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6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7"/>
          <p:cNvSpPr txBox="1"/>
          <p:nvPr/>
        </p:nvSpPr>
        <p:spPr>
          <a:xfrm>
            <a:off x="2611550" y="652825"/>
            <a:ext cx="5088300" cy="24006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Costais a shábháil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D'fhéadfadh clibeanna ardphraghais a bheith mar thoradh ar mhic léinn leaganacha níos sine d'fhoilseacháin áirithe a úsáid; le OER ní ceist í seo.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p1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8" name="Google Shape;238;p1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9" name="Google Shape;23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7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8"/>
          <p:cNvSpPr txBox="1"/>
          <p:nvPr/>
        </p:nvSpPr>
        <p:spPr>
          <a:xfrm>
            <a:off x="2626300" y="613648"/>
            <a:ext cx="5008500" cy="24006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Deiseanna foghlama a fheabhsú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Déanann mic léinn a úsáideann OER chomh maith, nó níos fearr, ná iad siúd a úsáideann ábhair thraidisiúnta.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1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0" name="Google Shape;25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8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9"/>
          <p:cNvSpPr txBox="1"/>
          <p:nvPr/>
        </p:nvSpPr>
        <p:spPr>
          <a:xfrm>
            <a:off x="2622275" y="601375"/>
            <a:ext cx="4878120" cy="20312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Ullmhacht a chinntiú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bheith ar fáil ó thús na gcúrsaí, rud a chiallaíonn gur féidir le mic léinn tosú ag obair leo láithreach.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0" name="Google Shape;260;p1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1" name="Google Shape;26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9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222150" y="26874"/>
            <a:ext cx="7175700" cy="3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Fáilte chuig an bhfoireann uirlisí sochair oideachais oscailte seo! 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sraith uirlisí é (sleamhnáin, bileoga agus cártaí) arna n-ullmhú ag </a:t>
            </a:r>
            <a:r>
              <a:rPr b="0" i="0" lang="en" sz="9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Líonra Eorpach na Leabharlannaithe Oideachais Oscailte (ENOEL)</a:t>
            </a:r>
            <a:r>
              <a:rPr b="0" i="0" lang="en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Tá sé mar aidhm ag an tacar uirlisí feasacht a ardú ar thábhacht an Oideachais Oscailte agus léiríonn sé buntáistí do mhic léinn, do mhúinteoirí, d'institiúidí, don tsochaí agus do leabharlannaithe.</a:t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</a:t>
            </a: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cártaí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 deic seo.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*Is iad toisí sleamhnáin na gcártaí seo ná a chinntiú go dtaispeánfaidh siad go maith agus na meáin shóisialta á n-úsáid acu. Is féidir leat gach sleamhnán a íoslódáil ar leithligh mar íomhá jpg.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leat na teimpléid a úsáid go díreach mar atá siad nó is féidir leat a roghnú iad a oiriúnú do do chuid riachtanas sonrach féin.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Má tá an teimpléad á úsáid agat gan oiriúnú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ní gá ach an sleamhnán iomlán nó sleamhnán aonair is mian leat a úsáid a íoslódáil.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Más mian leat an teimpléad a chur in oiriúint do do chuid riachtanas, ní mór duit:</a:t>
            </a:r>
            <a:endParaRPr/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Íoslódáil uirlis is mian leat a úsáid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 in oiriúint é do do chuid riachtanas (cuir lógó d'eagraíochta leis, tabhair isteach aon athrú eile a cheapann tú a bheith oiriúnach)</a:t>
            </a:r>
            <a:endParaRPr/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 cinnte go bhfuil nóta leis an leagan oiriúnaithe ag rá: "Is díorthach é an obair seo de [ainm an chomhaid (mar shampla, 3. Sochair OE – ENOEL cártaí)] [nasc chuig an mbunfhoinse: </a:t>
            </a:r>
            <a:r>
              <a:rPr b="0" i="0" lang="en" sz="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ag </a:t>
            </a:r>
            <a:r>
              <a:rPr lang="en" sz="8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b="0" i="0" lang="en" sz="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BY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Thíos, gheobhaidh tú cur síos gairid ar an gcaoi a n-eagraítear an deic agus úsáidí molta le haghaidh sleamhnáin ar leith. </a:t>
            </a:r>
            <a:b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moltaí amháin iad seo; molaimid duit uirlisí a phioca agus a roghnú agus a chruthú atá curtha in oiriúint do do chuid riachtanas.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Tugann </a:t>
            </a: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Sleamhnán 3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sampla duit den chaoi ar féidir an teimpléad a oiriúnú, lena n-áirítear lógó d'eagraíochta agus an ráiteas aitreabúid a shocrú.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caitheamh le </a:t>
            </a: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sleamhnáin 4-12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mar "teasers"; cuireann siad ceisteanna bunúsacha agus bunghnéithe Acmhainní Oideachais Oscailte (OER) stáit. Is féidir leat iad a úsáid mar intro i do chur i láthair chun fiosracht a mhealladh.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Léiríonn Sleamhnáin 13-63 </a:t>
            </a: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OE do chúig pháirtí leasmhara éagsúla: mic léinn (cúlra buí), múinteoirí (cúlra oráiste),</a:t>
            </a:r>
            <a:b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institiúidí (cúlra turquoise), gach ceann (cúlra bán) agus do leabharlannaithe (cúlra gorm). Is féidir leat iad a úsáid chun aghaidh a thabhairt ar na páirtithe leasmhara sonracha seo.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0"/>
          <p:cNvSpPr txBox="1"/>
          <p:nvPr/>
        </p:nvSpPr>
        <p:spPr>
          <a:xfrm>
            <a:off x="2611550" y="513125"/>
            <a:ext cx="50085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Cáilíocht a fheabhsú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Ceadaíonn OER feabhas a chur ar nuashonruithe cáilíochta agus leanúnacha, mar aon le scaipeadh tapa, ag cinntiú go bhfuil an fhaisnéis iontu cothrom le dáta.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1" name="Google Shape;271;p2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2" name="Google Shape;2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0"/>
          <p:cNvSpPr txBox="1"/>
          <p:nvPr/>
        </p:nvSpPr>
        <p:spPr>
          <a:xfrm>
            <a:off x="168025" y="1047150"/>
            <a:ext cx="2073600" cy="17358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1"/>
          <p:cNvSpPr txBox="1"/>
          <p:nvPr/>
        </p:nvSpPr>
        <p:spPr>
          <a:xfrm>
            <a:off x="2620775" y="551538"/>
            <a:ext cx="47820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Cleachtais oscailte luaíochta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aitheantas a thabhairt do mhic léinn mar chuid den fhoireann údarúcháin agus a bheith buíoch as a gcuid oibre agus scileanna.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p2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3" name="Google Shape;28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2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1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2"/>
          <p:cNvSpPr txBox="1"/>
          <p:nvPr/>
        </p:nvSpPr>
        <p:spPr>
          <a:xfrm>
            <a:off x="2685821" y="1006770"/>
            <a:ext cx="5088300" cy="14588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(níos mó ná díreach) aon chostas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saor in aisce + ceadanna. </a:t>
            </a:r>
            <a:endParaRPr/>
          </a:p>
        </p:txBody>
      </p:sp>
      <p:sp>
        <p:nvSpPr>
          <p:cNvPr id="291" name="Google Shape;291;p2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3" name="Google Shape;293;p2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4" name="Google Shape;29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2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3"/>
          <p:cNvSpPr txBox="1"/>
          <p:nvPr/>
        </p:nvSpPr>
        <p:spPr>
          <a:xfrm>
            <a:off x="2539100" y="345915"/>
            <a:ext cx="5088300" cy="31577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Oideachas níos fearr a chinntiú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todhchaí níos fearr a chinntiú (</a:t>
            </a:r>
            <a:r>
              <a:rPr b="0" i="0" lang="en" sz="2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SDG 4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"Oideachas cuimsitheach agus cothrom ar ardchaighdeán a chinntiú agus deiseanna foghlama ar feadh an tsaoil a chur chun cinn do chách.")</a:t>
            </a:r>
            <a:endParaRPr/>
          </a:p>
        </p:txBody>
      </p:sp>
      <p:sp>
        <p:nvSpPr>
          <p:cNvPr id="303" name="Google Shape;303;p2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4" name="Google Shape;304;p2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5" name="Google Shape;30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2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3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4"/>
          <p:cNvSpPr txBox="1"/>
          <p:nvPr/>
        </p:nvSpPr>
        <p:spPr>
          <a:xfrm>
            <a:off x="2545227" y="345915"/>
            <a:ext cx="5090450" cy="31577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Tuiscint a fheabhsú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mic léinn in ann coincheapa/smaointe a athbhreithniú trí úsáid a bhaint as réimse éagsúil acmhainní (i.e. an coincheap céanna a athdhéanamh trí mhíniú eile a úsáid).</a:t>
            </a:r>
            <a:endParaRPr b="0" i="0" sz="2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5" name="Google Shape;315;p2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6" name="Google Shape;31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2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4"/>
          <p:cNvSpPr txBox="1"/>
          <p:nvPr/>
        </p:nvSpPr>
        <p:spPr>
          <a:xfrm>
            <a:off x="168025" y="1047150"/>
            <a:ext cx="2073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Benefits 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of Open 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Education </a:t>
            </a:r>
            <a:endParaRPr b="1" i="0" sz="23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for </a:t>
            </a:r>
            <a:r>
              <a:rPr b="1" i="0" lang="en" sz="23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b="1" i="0" sz="3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5"/>
          <p:cNvSpPr txBox="1"/>
          <p:nvPr/>
        </p:nvSpPr>
        <p:spPr>
          <a:xfrm>
            <a:off x="2595550" y="625200"/>
            <a:ext cx="4608300" cy="23082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Comhchruthú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Tugann OER deis do mhic léinn a bheith ina gcomhpháirtithe comhchruthaithe a théann chun tairbhe dóibh féin.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2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6" name="Google Shape;326;p2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7" name="Google Shape;32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5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4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26"/>
          <p:cNvSpPr txBox="1"/>
          <p:nvPr/>
        </p:nvSpPr>
        <p:spPr>
          <a:xfrm>
            <a:off x="2584075" y="182200"/>
            <a:ext cx="46236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oiriúnú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(go páirteach nó go hiomlán) OER a shaincheapadh, ag cruthú an mheascáin ábhar cúrsa is fearr do gach eispéireas foghlama, ag feabhsú caighdeán an OER go leanúnach.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7" name="Google Shape;337;p2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8" name="Google Shape;33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26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7"/>
          <p:cNvSpPr txBox="1"/>
          <p:nvPr/>
        </p:nvSpPr>
        <p:spPr>
          <a:xfrm>
            <a:off x="2688975" y="149675"/>
            <a:ext cx="48321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Oideolaíochtaí oscailte a chinntiú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 OER, bíonn na mic leínn gafa go mór leis an bpróiseas oideachais agus le cruthú ábhar foghlama, rud a fhágann go bhfuil siad féin go bunúsach, le treoir an mhúinteora.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7" name="Google Shape;347;p2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2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9" name="Google Shape;34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2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7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8"/>
          <p:cNvSpPr txBox="1"/>
          <p:nvPr/>
        </p:nvSpPr>
        <p:spPr>
          <a:xfrm>
            <a:off x="2626900" y="160750"/>
            <a:ext cx="48789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Dea-cháil a mhéadú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OER Cáilíochta cáil an mhúinteora ag leibhéil áitiúla agus domhanda, ag tairiscint deiseanna nua ag an am céanna chun comhoibriú le comhghleacaithe ar fud an domhain.</a:t>
            </a: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358" name="Google Shape;358;p2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9" name="Google Shape;359;p2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0" name="Google Shape;36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2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28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9"/>
          <p:cNvSpPr txBox="1"/>
          <p:nvPr/>
        </p:nvSpPr>
        <p:spPr>
          <a:xfrm>
            <a:off x="2609375" y="824000"/>
            <a:ext cx="5088300" cy="20312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Ualach oibre a laghdú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 gá do mhúinteoirí an roth a athchruthú gach uair, ach is féidir leo an méid atá ann cheana féin a athúsáid.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Google Shape;369;p2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0" name="Google Shape;370;p2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1" name="Google Shape;37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29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241942" y="939784"/>
            <a:ext cx="1823400" cy="1858363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OER?</a:t>
            </a:r>
            <a:endParaRPr/>
          </a:p>
        </p:txBody>
      </p:sp>
      <p:sp>
        <p:nvSpPr>
          <p:cNvPr id="73" name="Google Shape;73;p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758900" y="1079947"/>
            <a:ext cx="3145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  <p:cxnSp>
        <p:nvCxnSpPr>
          <p:cNvPr id="76" name="Google Shape;76;p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7" name="Google Shape;7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3"/>
          <p:cNvSpPr txBox="1"/>
          <p:nvPr/>
        </p:nvSpPr>
        <p:spPr>
          <a:xfrm>
            <a:off x="6120927" y="3621650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Lógó d’eagraíochta</a:t>
            </a:r>
            <a:endParaRPr b="1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p3"/>
          <p:cNvSpPr txBox="1"/>
          <p:nvPr/>
        </p:nvSpPr>
        <p:spPr>
          <a:xfrm>
            <a:off x="5108125" y="182325"/>
            <a:ext cx="22953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SAMPLA D’OIRIÚINT DO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 RIACHTANA</a:t>
            </a:r>
            <a:endParaRPr/>
          </a:p>
        </p:txBody>
      </p:sp>
      <p:sp>
        <p:nvSpPr>
          <p:cNvPr id="80" name="Google Shape;80;p3"/>
          <p:cNvSpPr/>
          <p:nvPr/>
        </p:nvSpPr>
        <p:spPr>
          <a:xfrm>
            <a:off x="2534300" y="306842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/>
          <p:nvPr/>
        </p:nvSpPr>
        <p:spPr>
          <a:xfrm>
            <a:off x="6809675" y="3103900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812525" y="3085225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Cuir an ráiteas creidmheas leis</a:t>
            </a:r>
            <a:endParaRPr/>
          </a:p>
        </p:txBody>
      </p:sp>
      <p:sp>
        <p:nvSpPr>
          <p:cNvPr id="83" name="Google Shape;83;p3"/>
          <p:cNvSpPr txBox="1"/>
          <p:nvPr/>
        </p:nvSpPr>
        <p:spPr>
          <a:xfrm>
            <a:off x="4841800" y="259150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Cuir lógó d'eagraíochta leis</a:t>
            </a:r>
            <a:endParaRPr/>
          </a:p>
        </p:txBody>
      </p:sp>
      <p:sp>
        <p:nvSpPr>
          <p:cNvPr id="84" name="Google Shape;84;p3"/>
          <p:cNvSpPr txBox="1"/>
          <p:nvPr/>
        </p:nvSpPr>
        <p:spPr>
          <a:xfrm>
            <a:off x="1173150" y="3641525"/>
            <a:ext cx="4784400" cy="473368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Is í an saothar seo díorthach de “1. Tairbhí OE – ENOEL cártaí”,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https://zenodo.org/doi/10.5281/zenodo.5568482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b="0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le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" sz="700" u="sng" cap="none" strike="noStrike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0"/>
          <p:cNvSpPr txBox="1"/>
          <p:nvPr/>
        </p:nvSpPr>
        <p:spPr>
          <a:xfrm>
            <a:off x="2616850" y="1105538"/>
            <a:ext cx="5088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Spreagadh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bealach iad OER chun smaointe nua a fháil.</a:t>
            </a:r>
            <a:endParaRPr b="0" i="0" sz="11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0" name="Google Shape;380;p3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3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2" name="Google Shape;38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3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30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1"/>
          <p:cNvSpPr txBox="1"/>
          <p:nvPr/>
        </p:nvSpPr>
        <p:spPr>
          <a:xfrm>
            <a:off x="2529550" y="284949"/>
            <a:ext cx="5088300" cy="31577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 chuige ghníomhacha a chothú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straitéisí éagsúla praiticiúla a dhearadh chun tacú le heispéiris foghlama trí dhéanamh bunaithe ar OER a athmheascadh/a oiriúnú.</a:t>
            </a:r>
            <a:endParaRPr/>
          </a:p>
        </p:txBody>
      </p:sp>
      <p:sp>
        <p:nvSpPr>
          <p:cNvPr id="390" name="Google Shape;390;p3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2" name="Google Shape;392;p3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3" name="Google Shape;39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31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"/>
          <p:cNvSpPr txBox="1"/>
          <p:nvPr/>
        </p:nvSpPr>
        <p:spPr>
          <a:xfrm>
            <a:off x="2591050" y="-50318"/>
            <a:ext cx="5088300" cy="35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Comhoibriú a chothú      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Déantar aiseolas idir piaraí, comhoibriú mac léinn, agus rannpháirtíocht saineolaithe a fhormhéadú agus saibhríonn siad na múinteoirí, a bhuíochas leis an bpróiseas a chuireann na ceadúnais oscailte i bhfeidhm.</a:t>
            </a:r>
            <a:endParaRPr/>
          </a:p>
        </p:txBody>
      </p:sp>
      <p:sp>
        <p:nvSpPr>
          <p:cNvPr id="401" name="Google Shape;401;p3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3" name="Google Shape;403;p3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4" name="Google Shape;40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3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32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33"/>
          <p:cNvSpPr txBox="1"/>
          <p:nvPr/>
        </p:nvSpPr>
        <p:spPr>
          <a:xfrm>
            <a:off x="2591050" y="83926"/>
            <a:ext cx="5088300" cy="32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nuálaíocht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Cuireann OER deiseanna ar fáil chun cáilíocht na n-ábhar teagaisc agus foghlama a fheabhsú, rud a ligeann do dhaoine eile tógáil orthu agus aiseolas cuiditheach a chur ar fáil.</a:t>
            </a:r>
            <a:endParaRPr/>
          </a:p>
        </p:txBody>
      </p:sp>
      <p:sp>
        <p:nvSpPr>
          <p:cNvPr id="413" name="Google Shape;413;p3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4" name="Google Shape;414;p3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5" name="Google Shape;41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3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3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4"/>
          <p:cNvSpPr txBox="1"/>
          <p:nvPr/>
        </p:nvSpPr>
        <p:spPr>
          <a:xfrm>
            <a:off x="2598425" y="767125"/>
            <a:ext cx="5088300" cy="21400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Oidhreacht a chinntiú    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Leanann an próiseas athúsáide a adhnaíonn OER fiú tar éis dul ar scor.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3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5" name="Google Shape;425;p3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6" name="Google Shape;42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34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5"/>
          <p:cNvSpPr txBox="1"/>
          <p:nvPr/>
        </p:nvSpPr>
        <p:spPr>
          <a:xfrm>
            <a:off x="2601300" y="200250"/>
            <a:ext cx="49116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Roghanna a leathnú   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téacsleabhair OER acmhainní múinteoirí agus is féidir leo an leibhéal ard cáilíochta céanna le téacsleabhair thraidisiúnta a ráthú.  </a:t>
            </a:r>
            <a:endParaRPr/>
          </a:p>
        </p:txBody>
      </p:sp>
      <p:sp>
        <p:nvSpPr>
          <p:cNvPr id="435" name="Google Shape;435;p3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6" name="Google Shape;436;p3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7" name="Google Shape;43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3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35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6"/>
          <p:cNvSpPr txBox="1"/>
          <p:nvPr/>
        </p:nvSpPr>
        <p:spPr>
          <a:xfrm>
            <a:off x="2529550" y="172965"/>
            <a:ext cx="50883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Feabhas a chur ar shaoirse acadúil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Ceadúnais oscailte ar OER cheadú dáimhe a mhodhnú go rialta agus a thabhairt cothrom le dáta na hacmhainní foghlama le haghaidh a gcuid cúrsaí.</a:t>
            </a:r>
            <a:endParaRPr/>
          </a:p>
        </p:txBody>
      </p:sp>
      <p:sp>
        <p:nvSpPr>
          <p:cNvPr id="445" name="Google Shape;445;p3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7" name="Google Shape;447;p3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8" name="Google Shape;44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3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36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7"/>
          <p:cNvSpPr txBox="1"/>
          <p:nvPr/>
        </p:nvSpPr>
        <p:spPr>
          <a:xfrm>
            <a:off x="2591049" y="0"/>
            <a:ext cx="4961431" cy="34763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Nuálaíocht agus cruthaitheacht a thaispeáint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cruthaitheacht na dáimhe luí ar mhic léinn agus urraitheoirí féideartha. Cabhróidh sé seo le rollú mac léinn do chúrsaí áirithe a mhéadú agus luach múinteoirí aonair a mhéadú.</a:t>
            </a:r>
            <a:endParaRPr b="0" i="0" sz="23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8" name="Google Shape;458;p3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9" name="Google Shape;45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3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7"/>
          <p:cNvSpPr txBox="1"/>
          <p:nvPr/>
        </p:nvSpPr>
        <p:spPr>
          <a:xfrm>
            <a:off x="168025" y="1047150"/>
            <a:ext cx="20736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" sz="24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4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8"/>
          <p:cNvSpPr txBox="1"/>
          <p:nvPr/>
        </p:nvSpPr>
        <p:spPr>
          <a:xfrm>
            <a:off x="2591050" y="0"/>
            <a:ext cx="4976718" cy="35086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Barainneachtaí scála a chur chun cinn</a:t>
            </a:r>
            <a:b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Tá OER saor in aisce ar líne, inacmhainne i gcló, is féidir iad a shábháil go deo, agus déantar iad a nuashonrú go héasca. Is féidir acmhainní a rachadh ar shlí eile chun téacsleabhair a cheannach a atreorú i dtreo na teicneolaíochta, teagasc a fheabhsú, nó fiachas a laghdú.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9" name="Google Shape;469;p3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0" name="Google Shape;470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3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38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9"/>
          <p:cNvSpPr txBox="1"/>
          <p:nvPr/>
        </p:nvSpPr>
        <p:spPr>
          <a:xfrm>
            <a:off x="2611550" y="506475"/>
            <a:ext cx="456840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forbairt dáimhe 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Cothaítear rochtain agus úsáid fheabhsaithe OER agus foghlaim idir piaraí idir baill dáimhe idirinstitiúideacha mar aon le cáilíocht na n-ábhar oideachais.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3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0" name="Google Shape;480;p3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1" name="Google Shape;48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3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39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/>
          <p:nvPr/>
        </p:nvSpPr>
        <p:spPr>
          <a:xfrm>
            <a:off x="3241942" y="939784"/>
            <a:ext cx="18234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OER?</a:t>
            </a:r>
            <a:endParaRPr/>
          </a:p>
        </p:txBody>
      </p:sp>
      <p:sp>
        <p:nvSpPr>
          <p:cNvPr id="90" name="Google Shape;90;p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4"/>
          <p:cNvSpPr txBox="1"/>
          <p:nvPr/>
        </p:nvSpPr>
        <p:spPr>
          <a:xfrm>
            <a:off x="758900" y="1085211"/>
            <a:ext cx="3145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  <p:cxnSp>
        <p:nvCxnSpPr>
          <p:cNvPr id="93" name="Google Shape;93;p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4" name="Google Shape;9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0"/>
          <p:cNvSpPr txBox="1"/>
          <p:nvPr/>
        </p:nvSpPr>
        <p:spPr>
          <a:xfrm>
            <a:off x="2605400" y="420450"/>
            <a:ext cx="4878900" cy="24621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 leas is fearr a bhaint as infheistíochtaí poiblí 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Baintear úsáid as acmhainní a thagann ó mhaoiniú poiblí chun eolas poiblí a chruthú agus a roinnt go trasnach trí institiúidí éagsúla ar chostais bhreise laghdaithe.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4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1" name="Google Shape;491;p4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2" name="Google Shape;492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4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40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41"/>
          <p:cNvSpPr txBox="1"/>
          <p:nvPr/>
        </p:nvSpPr>
        <p:spPr>
          <a:xfrm>
            <a:off x="2611550" y="574600"/>
            <a:ext cx="4883058" cy="20312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féin-chur chun cinn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Is féidir le híomhá phoiblí na hinstitiúide tairbhe a bhaint den chuid is mó as a cáilíocht chomhroinnte agus athúsáidte.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2" name="Google Shape;502;p4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3" name="Google Shape;503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4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41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2"/>
          <p:cNvSpPr txBox="1"/>
          <p:nvPr/>
        </p:nvSpPr>
        <p:spPr>
          <a:xfrm>
            <a:off x="2481468" y="328558"/>
            <a:ext cx="5153332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comhoibriú idirnáisiúnta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Trí bheith ag obair le OER, méadaítear infheictheacht na hinstitiúide, rud a fheabhsaíonn a cáil ar an leibhéal idirnáisiúnta trí chomhoibriú gníomhach le hinstitiúidí eile ar fud an domhain.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3" name="Google Shape;513;p4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4" name="Google Shape;51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4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42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3"/>
          <p:cNvSpPr txBox="1"/>
          <p:nvPr/>
        </p:nvSpPr>
        <p:spPr>
          <a:xfrm>
            <a:off x="2604150" y="12701"/>
            <a:ext cx="5023250" cy="35086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Earcaíocht a éascú 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Méadaíonn úsáid OER rannpháirtíocht san ardoideachas trí rochtain a leathnú ar fhoghlaimeoirí neamhthraidisiúnta a dhéanann roghanna bunaithe ar chaighdeán na n-ábhar oideachais atá á dtairiscint.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43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4" name="Google Shape;524;p43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5" name="Google Shape;52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43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43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4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4"/>
          <p:cNvSpPr txBox="1"/>
          <p:nvPr/>
        </p:nvSpPr>
        <p:spPr>
          <a:xfrm>
            <a:off x="2710899" y="613648"/>
            <a:ext cx="4568400" cy="24006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Feabhas a chur ar choinneáil alumni </a:t>
            </a:r>
            <a:b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Cuidíonn OER ardchaighdeáin a thairiscint d'alumni leis an institiúid an nasc leo a choinneáil gníomhach.</a:t>
            </a:r>
            <a:endParaRPr b="0" i="0" sz="2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44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5" name="Google Shape;535;p44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6" name="Google Shape;53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44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44"/>
          <p:cNvSpPr txBox="1"/>
          <p:nvPr/>
        </p:nvSpPr>
        <p:spPr>
          <a:xfrm>
            <a:off x="168025" y="1047150"/>
            <a:ext cx="2157300" cy="1366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4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45"/>
          <p:cNvSpPr txBox="1"/>
          <p:nvPr/>
        </p:nvSpPr>
        <p:spPr>
          <a:xfrm>
            <a:off x="2611550" y="635875"/>
            <a:ext cx="4568400" cy="32931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Díghlasáil eolas 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eolas a roinnt i gcoitinne trí acmhainní oideachais a dhíghlasáil trí cheadúnais, do dhuine ar bith a bhfuil suim acu ann.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b="0" i="0" lang="en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45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6" name="Google Shape;546;p4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7" name="Google Shape;547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5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45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4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46"/>
          <p:cNvSpPr txBox="1"/>
          <p:nvPr/>
        </p:nvSpPr>
        <p:spPr>
          <a:xfrm>
            <a:off x="2611550" y="679625"/>
            <a:ext cx="4568400" cy="20312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Eolas aistrithe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acmhainní oideachais a chruthaítear le cánacha poiblí ar fáil don phobal, in-athúsáidte agus inroinnte.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6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7" name="Google Shape;557;p4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8" name="Google Shape;558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46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46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4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47"/>
          <p:cNvSpPr txBox="1"/>
          <p:nvPr/>
        </p:nvSpPr>
        <p:spPr>
          <a:xfrm>
            <a:off x="2491154" y="0"/>
            <a:ext cx="5072902" cy="35086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 dhéanamh ar feadh an tsaoil 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sé níos inacmhainne do gach duine a bheith cothrom le dáta agus foghlaim leanúnach a sholáthar, rud a fhágann go bhfuil an bhearna idir deiseanna oscailte foirmiúla, neamhfhoirmiúla agus neamhfhoirmeálta.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47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8" name="Google Shape;568;p4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9" name="Google Shape;569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47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47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48"/>
          <p:cNvSpPr txBox="1"/>
          <p:nvPr/>
        </p:nvSpPr>
        <p:spPr>
          <a:xfrm>
            <a:off x="2622900" y="177771"/>
            <a:ext cx="4568400" cy="40010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Comhionannas a threisiú: 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Fágann acmhainní ar líne saor in aisce go bhfuil sé níos éasca an t-eolas ardchaighdeáin céanna a sheachadadh do gach duine, beag beann ar a stádas sóisialta agus eacnamaíoch.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b="0" i="0" lang="en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48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9" name="Google Shape;579;p4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0" name="Google Shape;580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48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48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9"/>
          <p:cNvSpPr txBox="1"/>
          <p:nvPr/>
        </p:nvSpPr>
        <p:spPr>
          <a:xfrm>
            <a:off x="2591050" y="217354"/>
            <a:ext cx="4935144" cy="3139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Éagsúlacht agus uileghabhálacht a chur chun cinn: </a:t>
            </a:r>
            <a:b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uirlis iontach iad ábhair OER, a roinntear agus a rochtain go héasca tríd an Idirlíon, chun dearcthaí éagsúla a aimsiú agus a chur ar an eolas.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9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0" name="Google Shape;590;p4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1" name="Google Shape;591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49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9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/>
          <p:nvPr/>
        </p:nvSpPr>
        <p:spPr>
          <a:xfrm>
            <a:off x="3247917" y="939784"/>
            <a:ext cx="39990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ceadúnas oscailte?</a:t>
            </a:r>
            <a:endParaRPr/>
          </a:p>
        </p:txBody>
      </p:sp>
      <p:sp>
        <p:nvSpPr>
          <p:cNvPr id="100" name="Google Shape;100;p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5"/>
          <p:cNvSpPr txBox="1"/>
          <p:nvPr/>
        </p:nvSpPr>
        <p:spPr>
          <a:xfrm>
            <a:off x="758900" y="1085211"/>
            <a:ext cx="3145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  <p:cxnSp>
        <p:nvCxnSpPr>
          <p:cNvPr id="103" name="Google Shape;103;p5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" name="Google Shape;10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5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50"/>
          <p:cNvSpPr txBox="1"/>
          <p:nvPr/>
        </p:nvSpPr>
        <p:spPr>
          <a:xfrm>
            <a:off x="2611549" y="496075"/>
            <a:ext cx="4778885" cy="27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Eolaíocht saoránach a chothú: 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gach duine eolas a chruthú, agus mar gheall ar infhaighteacht ábhar bíonn sé níos éasca do dhaoine leanúint ar aghaidh ag fáil eolais.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50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1" name="Google Shape;601;p50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2" name="Google Shape;602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50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50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51"/>
          <p:cNvSpPr txBox="1"/>
          <p:nvPr/>
        </p:nvSpPr>
        <p:spPr>
          <a:xfrm>
            <a:off x="2529550" y="-63661"/>
            <a:ext cx="5393321" cy="37240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Cáilíocht a fheabhsú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duine ar bith tacú le feabhsuithe cáilíochta OER trí cheisteanna a chur chun iad a shoiléiriú; No access means no questions, no questions means no doubts, níl aon amhras ach nach dtiocfaidh feabhas ar bith ar aon amhras.</a:t>
            </a:r>
            <a:endParaRPr b="0" i="0" sz="2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p51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2" name="Google Shape;612;p5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3" name="Google Shape;61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51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51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5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1" name="Google Shape;621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52"/>
          <p:cNvSpPr txBox="1"/>
          <p:nvPr/>
        </p:nvSpPr>
        <p:spPr>
          <a:xfrm>
            <a:off x="2759125" y="767125"/>
            <a:ext cx="4688100" cy="23082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Síne na teorainneacha</a:t>
            </a: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bealach iontach iad OER chun eolas a roinnt thar theorainneacha a éascaíonn coigeartuithe a oibríonn i ndáiríre go háitiúil.</a:t>
            </a:r>
            <a:endParaRPr b="0" i="0" sz="23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52"/>
          <p:cNvSpPr/>
          <p:nvPr/>
        </p:nvSpPr>
        <p:spPr>
          <a:xfrm>
            <a:off x="0" y="0"/>
            <a:ext cx="1703100" cy="35037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4" name="Google Shape;624;p52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5" name="Google Shape;625;p52"/>
          <p:cNvSpPr/>
          <p:nvPr/>
        </p:nvSpPr>
        <p:spPr>
          <a:xfrm>
            <a:off x="887950" y="908275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52"/>
          <p:cNvSpPr txBox="1"/>
          <p:nvPr/>
        </p:nvSpPr>
        <p:spPr>
          <a:xfrm>
            <a:off x="185100" y="1060525"/>
            <a:ext cx="22527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chách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30556d74195_0_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g30556d74195_0_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g30556d74195_0_0"/>
          <p:cNvSpPr txBox="1"/>
          <p:nvPr/>
        </p:nvSpPr>
        <p:spPr>
          <a:xfrm>
            <a:off x="2521531" y="0"/>
            <a:ext cx="4974087" cy="356652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Tacú le forbairt ghairmiúil</a:t>
            </a:r>
            <a:endParaRPr b="1" i="0" sz="24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Is féidir rannpháirtíocht ag leibhéal leabharlainne, institiúideach, náisiúnta nó idirnáisiúnta le rialachas OER agus OE a úsáid mar dheis forbartha gairmiúla agus mar chonair fáis lasmuigh de na réimsí saineolais "traidisiúnta" nó níos seanbhunaithe (foirmiú bailiúcháin, meiteashonraí, etc.).</a:t>
            </a:r>
            <a:endParaRPr b="0" i="0" sz="22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g30556d74195_0_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g30556d74195_0_0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36" name="Google Shape;636;g30556d74195_0_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7" name="Google Shape;637;g30556d74195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54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54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p54"/>
          <p:cNvSpPr txBox="1"/>
          <p:nvPr/>
        </p:nvSpPr>
        <p:spPr>
          <a:xfrm>
            <a:off x="2583672" y="-67256"/>
            <a:ext cx="4957234" cy="346393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Aitheantas mar chomhpháirtithe luachmhara</a:t>
            </a:r>
            <a:endParaRPr b="1" i="0" sz="24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 bhuíochas dá saineolas ar oideolaíocht oscailte agus ceadúnais oscailte, aithníonn oideachasóirí agus taighdeoirí leabharlannaithe mar chomhpháirtithe iontaofa chun acmhainní oideachais iontaofa a aimsiú, a oiriúnú agus a chruthú.</a:t>
            </a:r>
            <a:endParaRPr b="0" i="0" sz="22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54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6" name="Google Shape;646;p54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7" name="Google Shape;647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p54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5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55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55"/>
          <p:cNvSpPr txBox="1"/>
          <p:nvPr/>
        </p:nvSpPr>
        <p:spPr>
          <a:xfrm>
            <a:off x="2612607" y="0"/>
            <a:ext cx="4945660" cy="3412634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Sineirgí a fhorbairt leis an eolaíocht oscailte</a:t>
            </a:r>
            <a:endParaRPr b="1" i="0" sz="24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5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Is minic a bhíonn Eolaíocht Oscailte agus Oideachas Oscailte ar leithligh agus bíonn eolas ag gairmithe éagsúla. Is féidir le leabharlannaithe an dá réimse seo a nascadh le cur chuige níos iomlánaíche i leith Oscailte, ag cothú cultúr oscailte laistigh den institiúid/den phobal acadúil.</a:t>
            </a:r>
            <a:endParaRPr b="0" i="0" sz="205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55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7" name="Google Shape;657;p55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8" name="Google Shape;658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59" name="Google Shape;659;p55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56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5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56"/>
          <p:cNvSpPr txBox="1"/>
          <p:nvPr/>
        </p:nvSpPr>
        <p:spPr>
          <a:xfrm>
            <a:off x="2601034" y="215851"/>
            <a:ext cx="4896030" cy="3227968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Comhoibriú agus comhroinnt eolais a chur chun cinn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Bíonn ról bunúsach ag leabharlannaithe maidir le comhoibriú a éascú trí acmhainní oscailte a choimeád, seisiúin oiliúna agus ceardlanna a eagrú ar thopaicí oideachais oscailte, agus pobail chleachtais a chothú maidir le hOideachas Oscailte a leathnaíonn a líonraí gairmiúla féin freisin.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56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8" name="Google Shape;668;p56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9" name="Google Shape;669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70" name="Google Shape;670;p56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57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5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57"/>
          <p:cNvSpPr txBox="1"/>
          <p:nvPr/>
        </p:nvSpPr>
        <p:spPr>
          <a:xfrm>
            <a:off x="2577883" y="14187"/>
            <a:ext cx="4980385" cy="353574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Costais a laghdú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Buiséid leabharlainne a shábháil ar cheadúnais chostasacha agus shriantacha a cheannach d'fhoilseacháin tráchtála, chomh maith le comhairle a chur ar mhúinteoirí agus ar mhic léinn a bhfuil roghanna OER acu ar litríocht ranga. Cuireann an sochar seo leis an Aistriú Rochtana Oscailte riachtanach de bhuiséid leabharlainne agus ollscoile san fhadtréimhse.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57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9" name="Google Shape;679;p57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80" name="Google Shape;680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81" name="Google Shape;681;p57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8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p5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p58"/>
          <p:cNvSpPr txBox="1"/>
          <p:nvPr/>
        </p:nvSpPr>
        <p:spPr>
          <a:xfrm>
            <a:off x="2668928" y="365256"/>
            <a:ext cx="4645200" cy="292019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Leabharlannaithe nua a mhealladh chuig an ngairm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Mar gheall ar an nasc láidir idir Oideachas Oscailte agus ceartas sóisialta, is rogha gairme tarraingteach é leabharlannaithe do ghairmithe atá ag teacht chun cinn agus do chohóirt nua leabharlannaithe.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58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0" name="Google Shape;690;p58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91" name="Google Shape;691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58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9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5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p59"/>
          <p:cNvSpPr txBox="1"/>
          <p:nvPr/>
        </p:nvSpPr>
        <p:spPr>
          <a:xfrm>
            <a:off x="2657354" y="373762"/>
            <a:ext cx="4645200" cy="2920192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Aitheantas a leathnú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Tá forbróirí agus cumasóirí OER ag baint cáil amach ar fud an domhain as a gcuid saothar a thacaíonn le hoscailteacht agus luachanna uilíocha eile. Éiríonn ról luachmhar leabharlannaithe/speisialtóirí faisnéise mar choimeádaithe ábhar oideachais níos suntasaí fós le OE.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p59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1" name="Google Shape;701;p59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2" name="Google Shape;702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59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"/>
          <p:cNvSpPr txBox="1"/>
          <p:nvPr/>
        </p:nvSpPr>
        <p:spPr>
          <a:xfrm>
            <a:off x="3247917" y="939784"/>
            <a:ext cx="39990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is féidir leat a dhéanamh le hOER?</a:t>
            </a:r>
            <a:endParaRPr/>
          </a:p>
        </p:txBody>
      </p:sp>
      <p:sp>
        <p:nvSpPr>
          <p:cNvPr id="110" name="Google Shape;110;p6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6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3" name="Google Shape;11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6"/>
          <p:cNvSpPr txBox="1"/>
          <p:nvPr/>
        </p:nvSpPr>
        <p:spPr>
          <a:xfrm>
            <a:off x="758900" y="1085211"/>
            <a:ext cx="3145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60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60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60"/>
          <p:cNvSpPr txBox="1"/>
          <p:nvPr/>
        </p:nvSpPr>
        <p:spPr>
          <a:xfrm>
            <a:off x="2651567" y="937517"/>
            <a:ext cx="4645200" cy="168908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Tionchar agus for-rochtain a mhéadú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Cabhrú le for-rochtain agus tionchar leabharlannaithe a leathnú lasmuigh dá n-institiúid féin.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60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2" name="Google Shape;712;p60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13" name="Google Shape;713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p60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1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6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61"/>
          <p:cNvSpPr txBox="1"/>
          <p:nvPr/>
        </p:nvSpPr>
        <p:spPr>
          <a:xfrm>
            <a:off x="2663141" y="887429"/>
            <a:ext cx="4645200" cy="168908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Rannchuidiú leis na SDGanna a bhaint amach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Cuidiú le rannchuidiú níos nithiúla agus níos intomhaiste a dhéanamh chun na SDGanna a bhaint amach.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61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3" name="Google Shape;723;p61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4" name="Google Shape;724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61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62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62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p62"/>
          <p:cNvSpPr txBox="1"/>
          <p:nvPr/>
        </p:nvSpPr>
        <p:spPr>
          <a:xfrm>
            <a:off x="2662166" y="477680"/>
            <a:ext cx="4844015" cy="261241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Ailíniú le straitéis EDI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Úsáideann leabharlannaithe Oideachas Oscailte mar uirlis straitéiseach chun spriocanna Cothromais, Éagsúlachta agus Cuimsithe a chur chun cinn, ag cinntiú go bhfuil timpeallachtaí foghlama inrochtana agus cuimsitheach do chách.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62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4" name="Google Shape;734;p62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5" name="Google Shape;735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62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63"/>
          <p:cNvSpPr/>
          <p:nvPr/>
        </p:nvSpPr>
        <p:spPr>
          <a:xfrm>
            <a:off x="0" y="-39826"/>
            <a:ext cx="1829400" cy="35436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63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63"/>
          <p:cNvSpPr txBox="1"/>
          <p:nvPr/>
        </p:nvSpPr>
        <p:spPr>
          <a:xfrm>
            <a:off x="2667954" y="534682"/>
            <a:ext cx="4645200" cy="2612415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1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Tacú le comhghleacaithe agus tacaíocht a fháil ó chomhghleacaithe</a:t>
            </a:r>
            <a:endParaRPr b="1" i="0" sz="20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20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Cothaíonn leabharlannaithe foghlaim ar feadh an tsaoil trí dheiseanna oideachais éagsúla a sholáthar agus trí thacaíocht fhrithpháirteach a chothú laistigh dá bpobail.</a:t>
            </a:r>
            <a:endParaRPr b="0" i="0" sz="20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63"/>
          <p:cNvSpPr/>
          <p:nvPr/>
        </p:nvSpPr>
        <p:spPr>
          <a:xfrm>
            <a:off x="1107417" y="1119844"/>
            <a:ext cx="1368000" cy="12555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5" name="Google Shape;745;p63"/>
          <p:cNvCxnSpPr/>
          <p:nvPr/>
        </p:nvCxnSpPr>
        <p:spPr>
          <a:xfrm>
            <a:off x="0" y="3503769"/>
            <a:ext cx="76479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46" name="Google Shape;746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63"/>
          <p:cNvSpPr txBox="1"/>
          <p:nvPr/>
        </p:nvSpPr>
        <p:spPr>
          <a:xfrm>
            <a:off x="82903" y="1165272"/>
            <a:ext cx="22818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Fhósraithe do </a:t>
            </a:r>
            <a:r>
              <a:rPr b="1" i="0" lang="en" sz="22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2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3b5254950cc_0_1"/>
          <p:cNvSpPr txBox="1"/>
          <p:nvPr/>
        </p:nvSpPr>
        <p:spPr>
          <a:xfrm>
            <a:off x="3733157" y="340450"/>
            <a:ext cx="33033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Tacar Uirlisí ENOEL</a:t>
            </a:r>
            <a:endParaRPr/>
          </a:p>
        </p:txBody>
      </p:sp>
      <p:sp>
        <p:nvSpPr>
          <p:cNvPr id="753" name="Google Shape;753;g3b5254950cc_0_1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4" name="Google Shape;754;g3b5254950cc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400" y="431675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g3b5254950cc_0_1"/>
          <p:cNvSpPr txBox="1"/>
          <p:nvPr/>
        </p:nvSpPr>
        <p:spPr>
          <a:xfrm>
            <a:off x="1481118" y="541800"/>
            <a:ext cx="31458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6" name="Google Shape;756;g3b5254950cc_0_1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57" name="Google Shape;757;g3b5254950cc_0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g3b5254950cc_0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2275" y="3583485"/>
            <a:ext cx="1146766" cy="3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9" name="Google Shape;759;g3b5254950cc_0_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63175" y="3575413"/>
            <a:ext cx="594365" cy="3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g3b5254950cc_0_1"/>
          <p:cNvSpPr txBox="1"/>
          <p:nvPr/>
        </p:nvSpPr>
        <p:spPr>
          <a:xfrm>
            <a:off x="-2793" y="2118641"/>
            <a:ext cx="76323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</a:t>
            </a:r>
            <a:r>
              <a:rPr lang="en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10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Kathryn Briggs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"/>
          <p:cNvSpPr txBox="1"/>
          <p:nvPr/>
        </p:nvSpPr>
        <p:spPr>
          <a:xfrm>
            <a:off x="3394642" y="939784"/>
            <a:ext cx="39990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 cheart go mbeadh OER inrochtana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7"/>
          <p:cNvSpPr txBox="1"/>
          <p:nvPr/>
        </p:nvSpPr>
        <p:spPr>
          <a:xfrm>
            <a:off x="758900" y="1085211"/>
            <a:ext cx="3145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  <p:cxnSp>
        <p:nvCxnSpPr>
          <p:cNvPr id="123" name="Google Shape;123;p7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" name="Google Shape;12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 txBox="1"/>
          <p:nvPr/>
        </p:nvSpPr>
        <p:spPr>
          <a:xfrm>
            <a:off x="3400317" y="633449"/>
            <a:ext cx="3999000" cy="2427749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 chóir go mbeadh OER inchurtha arís agus arís eile</a:t>
            </a:r>
            <a:endParaRPr b="1" i="0" sz="3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8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900" y="1067800"/>
            <a:ext cx="2053626" cy="1559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8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3" name="Google Shape;13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8"/>
          <p:cNvSpPr txBox="1"/>
          <p:nvPr/>
        </p:nvSpPr>
        <p:spPr>
          <a:xfrm>
            <a:off x="758900" y="1085211"/>
            <a:ext cx="3145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2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 txBox="1"/>
          <p:nvPr/>
        </p:nvSpPr>
        <p:spPr>
          <a:xfrm>
            <a:off x="1944775" y="472025"/>
            <a:ext cx="52161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What are open licences?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9"/>
          <p:cNvSpPr/>
          <p:nvPr/>
        </p:nvSpPr>
        <p:spPr>
          <a:xfrm>
            <a:off x="0" y="3503769"/>
            <a:ext cx="7620000" cy="47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4375" lIns="74375" spcFirstLastPara="1" rIns="74375" wrap="square" tIns="7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9"/>
          <p:cNvSpPr txBox="1"/>
          <p:nvPr/>
        </p:nvSpPr>
        <p:spPr>
          <a:xfrm>
            <a:off x="1944775" y="1365513"/>
            <a:ext cx="5106600" cy="1873751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“Urramaíonn ceadúnais oscailte cearta maoine intleachtúla úinéir an chóipchirt agus soláthraíonn siad ceadanna lena ndeonaítear cearta don phobal chun ábhair oideachais a rochtain, athúsáid, athdhéanamh, a oiriúnú agus a athdháileadh."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506" y="267025"/>
            <a:ext cx="1341996" cy="10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9"/>
          <p:cNvSpPr txBox="1"/>
          <p:nvPr/>
        </p:nvSpPr>
        <p:spPr>
          <a:xfrm>
            <a:off x="257506" y="268503"/>
            <a:ext cx="2055600" cy="7540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/>
          </a:p>
        </p:txBody>
      </p:sp>
      <p:cxnSp>
        <p:nvCxnSpPr>
          <p:cNvPr id="144" name="Google Shape;144;p9"/>
          <p:cNvCxnSpPr/>
          <p:nvPr/>
        </p:nvCxnSpPr>
        <p:spPr>
          <a:xfrm>
            <a:off x="-500" y="3498175"/>
            <a:ext cx="7635300" cy="54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82" y="3615631"/>
            <a:ext cx="885382" cy="30978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9"/>
          <p:cNvSpPr txBox="1"/>
          <p:nvPr/>
        </p:nvSpPr>
        <p:spPr>
          <a:xfrm>
            <a:off x="1907850" y="2943750"/>
            <a:ext cx="68106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endParaRPr b="1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9"/>
          <p:cNvSpPr txBox="1"/>
          <p:nvPr/>
        </p:nvSpPr>
        <p:spPr>
          <a:xfrm>
            <a:off x="1908000" y="3099850"/>
            <a:ext cx="27522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" sz="12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